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7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02/03/64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02/03/64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กฎกระทรวงว่าด้วยการกำจัดมูลฝอยติดเชื้อ (ฉบับที่ 2)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พ.ศ. 2564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ประกาศในราชกิจจานุเบกษา 1 มีนาคม 2564</a:t>
            </a: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856357"/>
            <a:ext cx="8742218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2400" b="1" dirty="0" smtClean="0">
                <a:latin typeface="Cordia New" pitchFamily="34" charset="-34"/>
                <a:cs typeface="Cordia New" pitchFamily="34" charset="-34"/>
              </a:rPr>
              <a:t>แก้ไขเพิ่มเติมกฎกระทรวงว่าด้วยการกำจัดมูลฝอยติดเชื้อ พ.ศ. </a:t>
            </a:r>
            <a:r>
              <a:rPr lang="th-TH" sz="2400" b="1" dirty="0" smtClean="0">
                <a:latin typeface="Cordia New" pitchFamily="34" charset="-34"/>
                <a:cs typeface="Cordia New" pitchFamily="34" charset="-34"/>
              </a:rPr>
              <a:t>2545</a:t>
            </a:r>
          </a:p>
          <a:p>
            <a:pPr marL="623888" indent="-263525">
              <a:buFont typeface="+mj-lt"/>
              <a:buAutoNum type="arabicPeriod"/>
            </a:pPr>
            <a:r>
              <a:rPr lang="th-TH" sz="2400" b="1" dirty="0" smtClean="0">
                <a:latin typeface="Cordia New" pitchFamily="34" charset="-34"/>
                <a:cs typeface="Cordia New" pitchFamily="34" charset="-34"/>
              </a:rPr>
              <a:t>ให้เพิ่มความต่อไปนี้เป็นวรรคสามของบทนิยามคำ</a:t>
            </a:r>
            <a:r>
              <a:rPr lang="th-TH" sz="2400" b="1" dirty="0" smtClean="0">
                <a:latin typeface="Cordia New" pitchFamily="34" charset="-34"/>
                <a:cs typeface="Cordia New" pitchFamily="34" charset="-34"/>
              </a:rPr>
              <a:t>ว่า “</a:t>
            </a:r>
            <a:r>
              <a:rPr lang="th-TH" sz="2400" b="1" dirty="0" smtClean="0">
                <a:latin typeface="Cordia New" pitchFamily="34" charset="-34"/>
                <a:cs typeface="Cordia New" pitchFamily="34" charset="-34"/>
              </a:rPr>
              <a:t>มูลฝอยติดเชื้อ”</a:t>
            </a:r>
          </a:p>
          <a:p>
            <a:pPr marL="623888" indent="-263525"/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		มูล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ฝอยประเภทหรือแหล่งกำเนิดอื่นตามที่รัฐมนตรีประกาศกำหนดโดยคำแนะนำของคณะกรรมการและประกาศในราชกิจจา</a:t>
            </a:r>
            <a:r>
              <a:rPr lang="th-TH" sz="2400" dirty="0" err="1" smtClean="0">
                <a:latin typeface="Cordia New" pitchFamily="34" charset="-34"/>
                <a:cs typeface="Cordia New" pitchFamily="34" charset="-34"/>
              </a:rPr>
              <a:t>นุเบกษา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 ให้ถือว่าเป็นมูลฝอยติด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เชื้อ</a:t>
            </a:r>
          </a:p>
          <a:p>
            <a:pPr marL="623888" indent="-263525">
              <a:buFont typeface="+mj-lt"/>
              <a:buAutoNum type="arabicPeriod" startAt="2"/>
            </a:pPr>
            <a:r>
              <a:rPr lang="th-TH" sz="2400" b="1" dirty="0" smtClean="0">
                <a:latin typeface="Cordia New" pitchFamily="34" charset="-34"/>
                <a:cs typeface="Cordia New" pitchFamily="34" charset="-34"/>
              </a:rPr>
              <a:t>ให้เพิ่มความต่อไปนี้เป็น (5) ของข้อ 15 ความ</a:t>
            </a:r>
            <a:r>
              <a:rPr lang="th-TH" sz="2400" b="1" dirty="0" smtClean="0">
                <a:latin typeface="Cordia New" pitchFamily="34" charset="-34"/>
                <a:cs typeface="Cordia New" pitchFamily="34" charset="-34"/>
              </a:rPr>
              <a:t>ว่า</a:t>
            </a:r>
          </a:p>
          <a:p>
            <a:pPr marL="623888" indent="-263525"/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	(5)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ต้องมีการจัดเก็บและบันทึกข้อมูลปริมาณมูลฝอยติดเชื้อทุกครั้งที่กำจัดที่แหล่งกำเนิดมูลฝอยติดเชื้อตามแบบบันทึกข้อมูลปริมาณมูลฝอยติดเชื้อที่อธิบดีกรมอนามัยประกาศกำหนด และประกาศในราชกิจจา</a:t>
            </a:r>
            <a:r>
              <a:rPr lang="th-TH" sz="2400" dirty="0" err="1" smtClean="0">
                <a:latin typeface="Cordia New" pitchFamily="34" charset="-34"/>
                <a:cs typeface="Cordia New" pitchFamily="34" charset="-34"/>
              </a:rPr>
              <a:t>นุเบกษา</a:t>
            </a: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  <a:p>
            <a:pPr marL="623888" indent="-263525">
              <a:buFont typeface="+mj-lt"/>
              <a:buAutoNum type="arabicPeriod" startAt="3"/>
            </a:pPr>
            <a:r>
              <a:rPr lang="th-TH" sz="2400" b="1" dirty="0" smtClean="0">
                <a:latin typeface="Cordia New" pitchFamily="34" charset="-34"/>
                <a:cs typeface="Cordia New" pitchFamily="34" charset="-34"/>
              </a:rPr>
              <a:t>ให้เพิ่มความต่อไปนี้เป็น (5) ของข้อ 21 </a:t>
            </a:r>
            <a:r>
              <a:rPr lang="th-TH" sz="2400" b="1" dirty="0" smtClean="0">
                <a:latin typeface="Cordia New" pitchFamily="34" charset="-34"/>
                <a:cs typeface="Cordia New" pitchFamily="34" charset="-34"/>
              </a:rPr>
              <a:t>ความว่า</a:t>
            </a:r>
            <a:endParaRPr lang="th-TH" sz="2400" b="1" dirty="0" smtClean="0">
              <a:latin typeface="Cordia New" pitchFamily="34" charset="-34"/>
              <a:cs typeface="Cordia New" pitchFamily="34" charset="-34"/>
            </a:endParaRPr>
          </a:p>
          <a:p>
            <a:pPr marL="623888" indent="-263525"/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		(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5) ต้องปฏิบัติตามมาตรการควบคุมกำกับการขนมูลฝอยติดเชื้อเพื่อป้องกันการลักลอบทิ้งมูลฝอยติดเชื้อตามที่รัฐมนตรีประกาศกำหนดโดยคำแนะนำของคณะกรรมการและประกาศในราชกิจจา</a:t>
            </a:r>
            <a:r>
              <a:rPr lang="th-TH" sz="2400" dirty="0" err="1" smtClean="0">
                <a:latin typeface="Cordia New" pitchFamily="34" charset="-34"/>
                <a:cs typeface="Cordia New" pitchFamily="34" charset="-34"/>
              </a:rPr>
              <a:t>นุเบกษา</a:t>
            </a: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  <a:p>
            <a:pPr marL="623888" indent="-263525">
              <a:buFont typeface="+mj-lt"/>
              <a:buAutoNum type="arabicPeriod" startAt="4"/>
            </a:pPr>
            <a:r>
              <a:rPr lang="th-TH" sz="2400" b="1" dirty="0" smtClean="0">
                <a:latin typeface="Cordia New" pitchFamily="34" charset="-34"/>
                <a:cs typeface="Cordia New" pitchFamily="34" charset="-34"/>
              </a:rPr>
              <a:t>ให้ยกเลิกความในวรรคสองของข้อ 27 และให้ใช้ความต่อไปนี้แทน</a:t>
            </a:r>
          </a:p>
          <a:p>
            <a:pPr marL="285750" indent="-285750"/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		ภายหลัง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การกำจัดมูลฝอยติดเชื้อด้วยวิธีตามวรรคหนึ่งแล้ว ต้องมีการตรวจสอบเกณฑ์มาตรฐานทางชีวภาพตามหลักเกณฑ์และวิธีการที่รัฐมนตรีประกาศกำหนดโดยคำแนะนำของคณะกรรมการและประกาศในราชกิจจา</a:t>
            </a:r>
            <a:r>
              <a:rPr lang="th-TH" sz="2400" dirty="0" err="1" smtClean="0">
                <a:latin typeface="Cordia New" pitchFamily="34" charset="-34"/>
                <a:cs typeface="Cordia New" pitchFamily="34" charset="-34"/>
              </a:rPr>
              <a:t>นุเบกษา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บริษัท เอไอเอ็ม คอนซัลแตนท์ จำกัด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6/8 </a:t>
            </a:r>
            <a:r>
              <a:rPr lang="th-TH" altLang="en-US" sz="3400">
                <a:solidFill>
                  <a:srgbClr val="00B050"/>
                </a:solidFill>
              </a:rPr>
              <a:t>ถ.มาเจริญ แขวงหนองแขม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00B050"/>
                </a:solidFill>
              </a:rPr>
              <a:t>Tel</a:t>
            </a:r>
            <a:r>
              <a:rPr lang="th-TH" altLang="en-US" sz="3400">
                <a:solidFill>
                  <a:srgbClr val="00B050"/>
                </a:solidFill>
              </a:rPr>
              <a:t>. 02-</a:t>
            </a:r>
            <a:r>
              <a:rPr lang="en-US" altLang="en-US" sz="3400">
                <a:solidFill>
                  <a:srgbClr val="00B050"/>
                </a:solidFill>
              </a:rPr>
              <a:t>489-2500-1, Fax : 02-489-2502</a:t>
            </a:r>
            <a:r>
              <a:rPr lang="en-US" altLang="en-US" sz="3400">
                <a:solidFill>
                  <a:srgbClr val="9900CC"/>
                </a:solidFill>
              </a:rPr>
              <a:t> </a:t>
            </a:r>
            <a:r>
              <a:rPr lang="en-US" altLang="en-US" sz="340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>
                <a:solidFill>
                  <a:srgbClr val="00B050"/>
                </a:solidFill>
              </a:rPr>
              <a:t>  </a:t>
            </a:r>
            <a:endParaRPr lang="en-US" altLang="en-US" sz="340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>
                <a:solidFill>
                  <a:srgbClr val="FF0000"/>
                </a:solidFill>
              </a:rPr>
              <a:t>Email: </a:t>
            </a:r>
            <a:r>
              <a:rPr lang="en-US" altLang="en-US" sz="3400" u="sng">
                <a:solidFill>
                  <a:srgbClr val="FF0000"/>
                </a:solidFill>
              </a:rPr>
              <a:t>marketing@aimconsultant.com</a:t>
            </a:r>
            <a:endParaRPr lang="th-TH" altLang="en-US" sz="3400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111</Words>
  <Application>Microsoft Office PowerPoint</Application>
  <PresentationFormat>นำเสนอทางหน้าจอ (4:3)</PresentationFormat>
  <Paragraphs>35</Paragraphs>
  <Slides>3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5" baseType="lpstr">
      <vt:lpstr>1_Office Theme</vt:lpstr>
      <vt:lpstr>Office Theme</vt:lpstr>
      <vt:lpstr>ภาพนิ่ง 1</vt:lpstr>
      <vt:lpstr>ภาพนิ่ง 2</vt:lpstr>
      <vt:lpstr>ภาพนิ่ง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Technical2</cp:lastModifiedBy>
  <cp:revision>149</cp:revision>
  <dcterms:created xsi:type="dcterms:W3CDTF">2020-07-02T04:19:53Z</dcterms:created>
  <dcterms:modified xsi:type="dcterms:W3CDTF">2021-03-02T02:53:42Z</dcterms:modified>
</cp:coreProperties>
</file>